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92" r:id="rId3"/>
    <p:sldId id="293" r:id="rId4"/>
    <p:sldId id="299" r:id="rId5"/>
    <p:sldId id="294" r:id="rId6"/>
    <p:sldId id="295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91" r:id="rId19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134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421-DC3A-452E-A9CA-949E190E0840}" type="datetimeFigureOut">
              <a:rPr lang="ar-IQ" smtClean="0"/>
              <a:t>20/07/1441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71746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421-DC3A-452E-A9CA-949E190E0840}" type="datetimeFigureOut">
              <a:rPr lang="ar-IQ" smtClean="0"/>
              <a:t>20/07/1441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52730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421-DC3A-452E-A9CA-949E190E0840}" type="datetimeFigureOut">
              <a:rPr lang="ar-IQ" smtClean="0"/>
              <a:t>20/07/1441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64851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421-DC3A-452E-A9CA-949E190E0840}" type="datetimeFigureOut">
              <a:rPr lang="ar-IQ" smtClean="0"/>
              <a:t>20/07/1441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42800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421-DC3A-452E-A9CA-949E190E0840}" type="datetimeFigureOut">
              <a:rPr lang="ar-IQ" smtClean="0"/>
              <a:t>20/07/1441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18609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421-DC3A-452E-A9CA-949E190E0840}" type="datetimeFigureOut">
              <a:rPr lang="ar-IQ" smtClean="0"/>
              <a:t>20/07/1441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53406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421-DC3A-452E-A9CA-949E190E0840}" type="datetimeFigureOut">
              <a:rPr lang="ar-IQ" smtClean="0"/>
              <a:t>20/07/1441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68037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421-DC3A-452E-A9CA-949E190E0840}" type="datetimeFigureOut">
              <a:rPr lang="ar-IQ" smtClean="0"/>
              <a:t>20/07/1441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64579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421-DC3A-452E-A9CA-949E190E0840}" type="datetimeFigureOut">
              <a:rPr lang="ar-IQ" smtClean="0"/>
              <a:t>20/07/1441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658475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421-DC3A-452E-A9CA-949E190E0840}" type="datetimeFigureOut">
              <a:rPr lang="ar-IQ" smtClean="0"/>
              <a:t>20/07/1441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9682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421-DC3A-452E-A9CA-949E190E0840}" type="datetimeFigureOut">
              <a:rPr lang="ar-IQ" smtClean="0"/>
              <a:t>20/07/1441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08574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47421-DC3A-452E-A9CA-949E190E0840}" type="datetimeFigureOut">
              <a:rPr lang="ar-IQ" smtClean="0"/>
              <a:t>20/07/1441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ABBC8-3D4B-4B7B-9078-3E57EBBA3A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36378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4800" smtClean="0"/>
          </a:p>
          <a:p>
            <a:r>
              <a:rPr lang="en-US" sz="4800" dirty="0" smtClean="0"/>
              <a:t>Polymeric Prodrugs</a:t>
            </a:r>
            <a:r>
              <a:rPr lang="en-US" dirty="0" smtClean="0"/>
              <a:t>                 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57733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6322714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3) </a:t>
            </a:r>
            <a:r>
              <a:rPr lang="en-US" sz="3200" dirty="0" err="1" smtClean="0">
                <a:solidFill>
                  <a:srgbClr val="FF0000"/>
                </a:solidFill>
              </a:rPr>
              <a:t>Divinylethermaleic</a:t>
            </a:r>
            <a:r>
              <a:rPr lang="en-US" sz="3200" dirty="0" smtClean="0">
                <a:solidFill>
                  <a:srgbClr val="FF0000"/>
                </a:solidFill>
              </a:rPr>
              <a:t> anhydride/acid copolymer                (DIVEMA)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err="1" smtClean="0"/>
              <a:t>Divinyl</a:t>
            </a:r>
            <a:r>
              <a:rPr lang="en-US" sz="3200" dirty="0" smtClean="0"/>
              <a:t> ether (DVE) and maleic anhydride (MA) copolymerize in a 1:2 ratio</a:t>
            </a:r>
            <a:endParaRPr lang="ar-IQ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484784"/>
            <a:ext cx="2952328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713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6673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Natural polymers:</a:t>
            </a:r>
            <a:br>
              <a:rPr lang="en-US" sz="3200" dirty="0" smtClean="0"/>
            </a:br>
            <a:r>
              <a:rPr lang="en-US" sz="3200" dirty="0" smtClean="0">
                <a:solidFill>
                  <a:srgbClr val="FF0000"/>
                </a:solidFill>
              </a:rPr>
              <a:t>1) Dextran: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Dextran is a complex, branched </a:t>
            </a:r>
            <a:r>
              <a:rPr lang="en-US" sz="3200" dirty="0" err="1" smtClean="0"/>
              <a:t>glucan</a:t>
            </a:r>
            <a:r>
              <a:rPr lang="en-US" sz="3200" dirty="0" smtClean="0"/>
              <a:t> (polysaccharide made of many glucose molecules) composed of chains of varying lengths (from 3 to 2000 </a:t>
            </a:r>
            <a:r>
              <a:rPr lang="en-US" sz="3200" dirty="0" err="1" smtClean="0"/>
              <a:t>kilodaltons</a:t>
            </a:r>
            <a:r>
              <a:rPr lang="en-US" sz="3200" dirty="0" smtClean="0"/>
              <a:t>)</a:t>
            </a:r>
            <a:endParaRPr lang="ar-IQ" sz="3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052736"/>
            <a:ext cx="4276328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542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784976" cy="5674642"/>
          </a:xfrm>
        </p:spPr>
        <p:txBody>
          <a:bodyPr>
            <a:normAutofit/>
          </a:bodyPr>
          <a:lstStyle/>
          <a:p>
            <a:pPr algn="l"/>
            <a:r>
              <a:rPr lang="ar-IQ" sz="3200" dirty="0" smtClean="0"/>
              <a:t/>
            </a:r>
            <a:br>
              <a:rPr lang="ar-IQ" sz="3200" dirty="0" smtClean="0"/>
            </a:br>
            <a:r>
              <a:rPr lang="en-US" sz="3200" dirty="0" smtClean="0">
                <a:solidFill>
                  <a:srgbClr val="FF0000"/>
                </a:solidFill>
              </a:rPr>
              <a:t>2) Chitosan: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Chitosan is a linear polysaccharide composed of randomly distributed </a:t>
            </a:r>
            <a:r>
              <a:rPr lang="el-GR" sz="3200" dirty="0" smtClean="0"/>
              <a:t>β-(1-4)-</a:t>
            </a:r>
            <a:r>
              <a:rPr lang="en-US" sz="3200" dirty="0" smtClean="0"/>
              <a:t>linked D-glucosamine (</a:t>
            </a:r>
            <a:r>
              <a:rPr lang="en-US" sz="3200" dirty="0" err="1" smtClean="0"/>
              <a:t>deacetylated</a:t>
            </a:r>
            <a:r>
              <a:rPr lang="en-US" sz="3200" dirty="0" smtClean="0"/>
              <a:t> unit) and N-acetyl-D-glucosamine (acetylated unit).</a:t>
            </a:r>
            <a:endParaRPr lang="ar-IQ" sz="3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0648"/>
            <a:ext cx="4277444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254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22714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Chitosan enhances the transport of polar drugs across epithelial surfaces, and is biocompatible and biodegradable. </a:t>
            </a:r>
            <a:r>
              <a:rPr lang="en-US" sz="3200" dirty="0" err="1" smtClean="0"/>
              <a:t>Oligomeric</a:t>
            </a:r>
            <a:r>
              <a:rPr lang="en-US" sz="3200" dirty="0"/>
              <a:t> </a:t>
            </a:r>
            <a:r>
              <a:rPr lang="en-US" sz="3200" dirty="0" smtClean="0"/>
              <a:t>derivatives (3-6 </a:t>
            </a:r>
            <a:r>
              <a:rPr lang="en-US" sz="3200" dirty="0" err="1" smtClean="0"/>
              <a:t>kDa</a:t>
            </a:r>
            <a:r>
              <a:rPr lang="en-US" sz="3200" dirty="0" smtClean="0"/>
              <a:t>) are relatively nontoxic and have good gene delivery properties . </a:t>
            </a:r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90404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3) Proteins</a:t>
            </a:r>
            <a:r>
              <a:rPr lang="en-US" sz="3200" dirty="0" smtClean="0"/>
              <a:t>: Includes serum albumin which has been used extensively for preparing polymeric </a:t>
            </a:r>
            <a:r>
              <a:rPr lang="ar-IQ" sz="3200" dirty="0" smtClean="0"/>
              <a:t/>
            </a:r>
            <a:br>
              <a:rPr lang="ar-IQ" sz="3200" dirty="0" smtClean="0"/>
            </a:br>
            <a:r>
              <a:rPr lang="en-US" sz="3200" dirty="0" err="1" smtClean="0"/>
              <a:t>prodrugs</a:t>
            </a:r>
            <a:r>
              <a:rPr lang="en-US" sz="3200" dirty="0" smtClean="0"/>
              <a:t> with anti-viral drugs.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**Albumin gets accumulated within solid tumors and hence is used for drug delivery and tumor targeting. It also increases the stability of attached therapeutic proteins. </a:t>
            </a:r>
            <a:endParaRPr lang="ar-IQ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1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pPr algn="l"/>
            <a:r>
              <a:rPr lang="ar-IQ" sz="3200" dirty="0"/>
              <a:t/>
            </a:r>
            <a:br>
              <a:rPr lang="ar-IQ" sz="3200" dirty="0"/>
            </a:br>
            <a:r>
              <a:rPr lang="ar-IQ" sz="3200" dirty="0"/>
              <a:t/>
            </a:r>
            <a:br>
              <a:rPr lang="ar-IQ" sz="3200" dirty="0"/>
            </a:br>
            <a:r>
              <a:rPr lang="en-US" sz="3200" dirty="0" smtClean="0"/>
              <a:t>4) </a:t>
            </a:r>
            <a:r>
              <a:rPr lang="en-US" sz="3200" dirty="0" err="1" smtClean="0"/>
              <a:t>Pullulan</a:t>
            </a:r>
            <a:r>
              <a:rPr lang="en-US" sz="3200" dirty="0" smtClean="0"/>
              <a:t>:</a:t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is a polysaccharide polymer consisting of </a:t>
            </a:r>
            <a:r>
              <a:rPr lang="en-US" sz="3200" dirty="0" err="1" smtClean="0"/>
              <a:t>maltotriose</a:t>
            </a:r>
            <a:r>
              <a:rPr lang="en-US" sz="3200" dirty="0" smtClean="0"/>
              <a:t> </a:t>
            </a:r>
            <a:r>
              <a:rPr lang="en-US" sz="3200" dirty="0" err="1" smtClean="0"/>
              <a:t>units,also</a:t>
            </a:r>
            <a:r>
              <a:rPr lang="en-US" sz="3200" dirty="0" smtClean="0"/>
              <a:t> known as α-1,4-; α-1,6-glucan.</a:t>
            </a:r>
            <a:endParaRPr lang="ar-IQ" sz="32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83" y="1268760"/>
            <a:ext cx="5591175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254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 fontScale="90000"/>
          </a:bodyPr>
          <a:lstStyle/>
          <a:p>
            <a:pPr algn="l"/>
            <a:r>
              <a:rPr lang="ar-IQ" sz="3200" dirty="0" smtClean="0">
                <a:solidFill>
                  <a:srgbClr val="FF0000"/>
                </a:solidFill>
              </a:rPr>
              <a:t/>
            </a:r>
            <a:br>
              <a:rPr lang="ar-IQ" sz="3200" dirty="0" smtClean="0">
                <a:solidFill>
                  <a:srgbClr val="FF0000"/>
                </a:solidFill>
              </a:rPr>
            </a:br>
            <a:r>
              <a:rPr lang="en-US" sz="3200" dirty="0" err="1" smtClean="0">
                <a:solidFill>
                  <a:srgbClr val="FF0000"/>
                </a:solidFill>
              </a:rPr>
              <a:t>Pseudosynthetic</a:t>
            </a:r>
            <a:r>
              <a:rPr lang="en-US" sz="3200" dirty="0" smtClean="0">
                <a:solidFill>
                  <a:srgbClr val="FF0000"/>
                </a:solidFill>
              </a:rPr>
              <a:t> polymers: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1) </a:t>
            </a:r>
            <a:r>
              <a:rPr lang="en-US" sz="3600" u="sng" dirty="0" smtClean="0">
                <a:solidFill>
                  <a:schemeClr val="tx2">
                    <a:lumMod val="75000"/>
                  </a:schemeClr>
                </a:solidFill>
              </a:rPr>
              <a:t>Synthetic poly(</a:t>
            </a:r>
            <a:r>
              <a:rPr lang="el-GR" sz="3600" u="sng" dirty="0" smtClean="0">
                <a:solidFill>
                  <a:schemeClr val="tx2">
                    <a:lumMod val="75000"/>
                  </a:schemeClr>
                </a:solidFill>
              </a:rPr>
              <a:t>α-</a:t>
            </a:r>
            <a:r>
              <a:rPr lang="en-US" sz="3600" u="sng" dirty="0" smtClean="0">
                <a:solidFill>
                  <a:schemeClr val="tx2">
                    <a:lumMod val="75000"/>
                  </a:schemeClr>
                </a:solidFill>
              </a:rPr>
              <a:t>amino acids):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like poly(L-lysine), poly(L-glutamic</a:t>
            </a:r>
            <a:r>
              <a:rPr lang="en-US" sz="3600" dirty="0"/>
              <a:t> </a:t>
            </a:r>
            <a:r>
              <a:rPr lang="en-US" sz="3600" dirty="0" smtClean="0"/>
              <a:t>acid), poly((N-</a:t>
            </a:r>
            <a:r>
              <a:rPr lang="en-US" sz="3600" dirty="0" err="1" smtClean="0"/>
              <a:t>hydroxyalkyl</a:t>
            </a:r>
            <a:r>
              <a:rPr lang="en-US" sz="3600" dirty="0" smtClean="0"/>
              <a:t>)glutamines) have functional</a:t>
            </a:r>
            <a:br>
              <a:rPr lang="en-US" sz="3600" dirty="0" smtClean="0"/>
            </a:br>
            <a:r>
              <a:rPr lang="en-US" sz="3600" dirty="0" smtClean="0"/>
              <a:t>groups like amine, hydroxyl and carboxyl in their side chains that allows covalent coupling with the drug molecules . </a:t>
            </a:r>
            <a:br>
              <a:rPr lang="en-US" sz="3600" dirty="0" smtClean="0"/>
            </a:br>
            <a:r>
              <a:rPr lang="en-US" sz="3600" dirty="0" smtClean="0">
                <a:solidFill>
                  <a:srgbClr val="FF0000"/>
                </a:solidFill>
              </a:rPr>
              <a:t>The polymers used mostly in this class include poly(N-(2-hydroxyethyl-L-glutamine))(PHEG) which is non toxic, biocompatible and bio-degradable</a:t>
            </a:r>
            <a:r>
              <a:rPr lang="ar-IQ" sz="3600" dirty="0" smtClean="0">
                <a:solidFill>
                  <a:srgbClr val="FF0000"/>
                </a:solidFill>
              </a:rPr>
              <a:t> </a:t>
            </a:r>
            <a:endParaRPr lang="ar-IQ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0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2) </a:t>
            </a:r>
            <a:r>
              <a:rPr lang="en-US" sz="3200" dirty="0" err="1" smtClean="0">
                <a:solidFill>
                  <a:srgbClr val="FF0000"/>
                </a:solidFill>
              </a:rPr>
              <a:t>Polyglycolide</a:t>
            </a:r>
            <a:r>
              <a:rPr lang="en-US" sz="3200" dirty="0" smtClean="0">
                <a:solidFill>
                  <a:srgbClr val="FF0000"/>
                </a:solidFill>
              </a:rPr>
              <a:t> or </a:t>
            </a:r>
            <a:r>
              <a:rPr lang="en-US" sz="3200" dirty="0" err="1" smtClean="0">
                <a:solidFill>
                  <a:srgbClr val="FF0000"/>
                </a:solidFill>
              </a:rPr>
              <a:t>Polyglycolic</a:t>
            </a:r>
            <a:r>
              <a:rPr lang="en-US" sz="3200" dirty="0" smtClean="0">
                <a:solidFill>
                  <a:srgbClr val="FF0000"/>
                </a:solidFill>
              </a:rPr>
              <a:t> acid (PGA)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It is a thermoplastic polymer and the simplest</a:t>
            </a:r>
            <a:br>
              <a:rPr lang="en-US" sz="3200" dirty="0" smtClean="0"/>
            </a:br>
            <a:r>
              <a:rPr lang="en-US" sz="3200" dirty="0" smtClean="0"/>
              <a:t>linear, aliphatic polyester</a:t>
            </a:r>
            <a:r>
              <a:rPr lang="en-US" sz="3200" dirty="0"/>
              <a:t/>
            </a:r>
            <a:br>
              <a:rPr lang="en-US" sz="3200" dirty="0"/>
            </a:br>
            <a:endParaRPr lang="ar-IQ" sz="32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348880"/>
            <a:ext cx="2414786" cy="13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050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79486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04665"/>
            <a:ext cx="8777894" cy="6305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3457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625543"/>
            <a:ext cx="8064896" cy="5708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8912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548680"/>
            <a:ext cx="8064896" cy="5620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4829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12" y="980728"/>
            <a:ext cx="8473860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273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73341"/>
            <a:ext cx="7560840" cy="5663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9616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6394722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Type of polymers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>B</a:t>
            </a:r>
            <a:r>
              <a:rPr lang="en-US" sz="3200" dirty="0" smtClean="0"/>
              <a:t>ased on their origin:</a:t>
            </a:r>
            <a:br>
              <a:rPr lang="en-US" sz="3200" dirty="0" smtClean="0"/>
            </a:br>
            <a:r>
              <a:rPr lang="en-US" sz="3200" dirty="0" smtClean="0"/>
              <a:t>1- </a:t>
            </a:r>
            <a:r>
              <a:rPr lang="en-US" sz="3200" u="sng" dirty="0" smtClean="0">
                <a:solidFill>
                  <a:schemeClr val="accent1"/>
                </a:solidFill>
              </a:rPr>
              <a:t>Synthetic polymers:</a:t>
            </a:r>
            <a:r>
              <a:rPr lang="en-US" sz="3200" dirty="0" smtClean="0"/>
              <a:t> it can be widely used because the properties of these molecules can be modified by varying there structures. </a:t>
            </a:r>
            <a:br>
              <a:rPr lang="en-US" sz="3200" dirty="0" smtClean="0"/>
            </a:br>
            <a:r>
              <a:rPr lang="en-US" sz="3200" u="sng" dirty="0" smtClean="0">
                <a:solidFill>
                  <a:schemeClr val="accent6">
                    <a:lumMod val="75000"/>
                  </a:schemeClr>
                </a:solidFill>
              </a:rPr>
              <a:t>The commonly used polymers of this class are:</a:t>
            </a:r>
            <a:br>
              <a:rPr lang="en-US" sz="3200" u="sng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3200" dirty="0" smtClean="0"/>
              <a:t>1) </a:t>
            </a:r>
            <a:r>
              <a:rPr lang="en-US" sz="3200" dirty="0" smtClean="0">
                <a:solidFill>
                  <a:srgbClr val="FF0000"/>
                </a:solidFill>
              </a:rPr>
              <a:t>PEG</a:t>
            </a:r>
            <a:r>
              <a:rPr lang="en-US" sz="3200" dirty="0" smtClean="0"/>
              <a:t>: is a polyether </a:t>
            </a:r>
            <a:r>
              <a:rPr lang="en-US" sz="3200" dirty="0" err="1" smtClean="0"/>
              <a:t>cpd</a:t>
            </a:r>
            <a:r>
              <a:rPr lang="en-US" sz="3200" dirty="0" smtClean="0"/>
              <a:t> with many applications from </a:t>
            </a:r>
            <a:r>
              <a:rPr lang="en-US" sz="3200" dirty="0" smtClean="0">
                <a:solidFill>
                  <a:srgbClr val="FF0000"/>
                </a:solidFill>
              </a:rPr>
              <a:t>industrial</a:t>
            </a:r>
            <a:r>
              <a:rPr lang="en-US" sz="3200" dirty="0" smtClean="0"/>
              <a:t> manufacturing to </a:t>
            </a:r>
            <a:r>
              <a:rPr lang="en-US" sz="3200" dirty="0" smtClean="0">
                <a:solidFill>
                  <a:srgbClr val="FF0000"/>
                </a:solidFill>
              </a:rPr>
              <a:t>medicine</a:t>
            </a:r>
            <a:r>
              <a:rPr lang="en-US" sz="3200" dirty="0" smtClean="0"/>
              <a:t>. </a:t>
            </a:r>
            <a:br>
              <a:rPr lang="en-US" sz="3200" dirty="0" smtClean="0"/>
            </a:br>
            <a:r>
              <a:rPr lang="en-US" sz="3200" dirty="0" smtClean="0"/>
              <a:t>The structure of PEG is   </a:t>
            </a:r>
            <a:br>
              <a:rPr lang="en-US" sz="3200" dirty="0" smtClean="0"/>
            </a:br>
            <a:r>
              <a:rPr lang="en-US" sz="3200" dirty="0"/>
              <a:t> </a:t>
            </a:r>
            <a:r>
              <a:rPr lang="en-US" sz="3200" dirty="0" smtClean="0"/>
              <a:t>                                       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H-(O-CH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-CH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)n-OH</a:t>
            </a:r>
            <a:r>
              <a:rPr lang="en-US" sz="3200" dirty="0" smtClean="0"/>
              <a:t>.</a:t>
            </a:r>
            <a:br>
              <a:rPr lang="en-US" sz="3200" dirty="0" smtClean="0"/>
            </a:br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225712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6583362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2) Vinyl polymers: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/>
              <a:t>a) N-(2-hydroxypropyl)</a:t>
            </a:r>
            <a:r>
              <a:rPr lang="en-US" sz="3200" dirty="0" err="1" smtClean="0"/>
              <a:t>methacrylamide</a:t>
            </a:r>
            <a:r>
              <a:rPr lang="en-US" sz="3200" dirty="0" smtClean="0"/>
              <a:t> (HPMA)</a:t>
            </a:r>
            <a:r>
              <a:rPr lang="ar-IQ" sz="3200" dirty="0" smtClean="0"/>
              <a:t/>
            </a:r>
            <a:br>
              <a:rPr lang="ar-IQ" sz="3200" dirty="0" smtClean="0"/>
            </a:br>
            <a:r>
              <a:rPr lang="ar-IQ" sz="3200" dirty="0"/>
              <a:t/>
            </a:r>
            <a:br>
              <a:rPr lang="ar-IQ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Poly(HPMA)-drug conjugate preferably accumulates in tumors via the passive-targeting process or the EPR effect).</a:t>
            </a:r>
            <a:endParaRPr lang="ar-IQ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988840"/>
            <a:ext cx="2320652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288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b) Poly(styrene-co-maleic acid/anhydride) (SMA</a:t>
            </a:r>
            <a:r>
              <a:rPr lang="en-US" sz="3200" dirty="0" smtClean="0"/>
              <a:t>)</a:t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Amphiphilic nature of SMA is utilized in stable micelle formation.</a:t>
            </a:r>
            <a:endParaRPr lang="ar-IQ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636912"/>
            <a:ext cx="5238750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996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86</Words>
  <Application>Microsoft Office PowerPoint</Application>
  <PresentationFormat>عرض على الشاشة (3:4)‏</PresentationFormat>
  <Paragraphs>13</Paragraphs>
  <Slides>18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19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Type of polymers Based on their origin: 1- Synthetic polymers: it can be widely used because the properties of these molecules can be modified by varying there structures.  The commonly used polymers of this class are: 1) PEG: is a polyether cpd with many applications from industrial manufacturing to medicine.  The structure of PEG is                                             H-(O-CH2-CH2)n-OH. </vt:lpstr>
      <vt:lpstr>2) Vinyl polymers: a) N-(2-hydroxypropyl)methacrylamide (HPMA)       Poly(HPMA)-drug conjugate preferably accumulates in tumors via the passive-targeting process or the EPR effect).</vt:lpstr>
      <vt:lpstr>b) Poly(styrene-co-maleic acid/anhydride) (SMA)        Amphiphilic nature of SMA is utilized in stable micelle formation.</vt:lpstr>
      <vt:lpstr>3) Divinylethermaleic anhydride/acid copolymer                (DIVEMA)       Divinyl ether (DVE) and maleic anhydride (MA) copolymerize in a 1:2 ratio</vt:lpstr>
      <vt:lpstr>Natural polymers: 1) Dextran:      Dextran is a complex, branched glucan (polysaccharide made of many glucose molecules) composed of chains of varying lengths (from 3 to 2000 kilodaltons)</vt:lpstr>
      <vt:lpstr> 2) Chitosan:  Chitosan is a linear polysaccharide composed of randomly distributed β-(1-4)-linked D-glucosamine (deacetylated unit) and N-acetyl-D-glucosamine (acetylated unit).</vt:lpstr>
      <vt:lpstr>Chitosan enhances the transport of polar drugs across epithelial surfaces, and is biocompatible and biodegradable. Oligomeric derivatives (3-6 kDa) are relatively nontoxic and have good gene delivery properties . </vt:lpstr>
      <vt:lpstr>3) Proteins: Includes serum albumin which has been used extensively for preparing polymeric  prodrugs with anti-viral drugs.  **Albumin gets accumulated within solid tumors and hence is used for drug delivery and tumor targeting. It also increases the stability of attached therapeutic proteins. </vt:lpstr>
      <vt:lpstr>  4) Pullulan:     is a polysaccharide polymer consisting of maltotriose units,also known as α-1,4-; α-1,6-glucan.</vt:lpstr>
      <vt:lpstr> Pseudosynthetic polymers: 1) Synthetic poly(α-amino acids):  like poly(L-lysine), poly(L-glutamic acid), poly((N-hydroxyalkyl)glutamines) have functional groups like amine, hydroxyl and carboxyl in their side chains that allows covalent coupling with the drug molecules .  The polymers used mostly in this class include poly(N-(2-hydroxyethyl-L-glutamine))(PHEG) which is non toxic, biocompatible and bio-degradable </vt:lpstr>
      <vt:lpstr>2) Polyglycolide or Polyglycolic acid (PGA)      It is a thermoplastic polymer and the simplest linear, aliphatic polyester 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 User</dc:creator>
  <cp:lastModifiedBy>HUSSAIN</cp:lastModifiedBy>
  <cp:revision>43</cp:revision>
  <dcterms:created xsi:type="dcterms:W3CDTF">2017-10-25T16:27:54Z</dcterms:created>
  <dcterms:modified xsi:type="dcterms:W3CDTF">2020-03-14T07:21:08Z</dcterms:modified>
</cp:coreProperties>
</file>